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10287000" cx="18288000"/>
  <p:notesSz cx="7559675" cy="10691800"/>
  <p:embeddedFontLst>
    <p:embeddedFont>
      <p:font typeface="DynaPuff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DynaPuff-regular.fnt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DynaPuff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3f0d116fb_0_10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13f0d116fb_0_10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3f0d116fb_0_1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13f0d116fb_0_1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3f0d116fb_0_1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13f0d116fb_0_1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3f0d116fb_0_22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13f0d116fb_0_22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3f0d116fb_0_2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13f0d116fb_0_2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3f0d116fb_0_2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13f0d116fb_0_2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3f0d116fb_0_28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13f0d116fb_0_28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3f0d116fb_0_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13f0d116fb_0_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3f0d116fb_0_4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313f0d116fb_0_4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3f0d116fb_0_6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313f0d116fb_0_6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3f0d116fb_0_8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13f0d116fb_0_8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3f0d116fb_0_8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13f0d116fb_0_8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3f0d116fb_0_7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13f0d116fb_0_7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40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49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51.png"/><Relationship Id="rId8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s://github.com/TeamAnjinaRaitaAyon/Smoker-Predictor" TargetMode="External"/><Relationship Id="rId5" Type="http://schemas.openxmlformats.org/officeDocument/2006/relationships/hyperlink" Target="http://127.0.0.1:5000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6.png"/><Relationship Id="rId13" Type="http://schemas.openxmlformats.org/officeDocument/2006/relationships/image" Target="../media/image17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1.gif"/><Relationship Id="rId5" Type="http://schemas.openxmlformats.org/officeDocument/2006/relationships/image" Target="../media/image5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664200" y="6677640"/>
            <a:ext cx="6102720" cy="4114440"/>
          </a:xfrm>
          <a:custGeom>
            <a:rect b="b" l="l" r="r" t="t"/>
            <a:pathLst>
              <a:path extrusionOk="0" h="4114800" w="6103108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rot="10800000">
            <a:off x="12184920" y="-1029240"/>
            <a:ext cx="6102720" cy="4114440"/>
          </a:xfrm>
          <a:custGeom>
            <a:rect b="b" l="l" r="r" t="t"/>
            <a:pathLst>
              <a:path extrusionOk="0"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 flipH="1">
            <a:off x="-686160" y="-3960"/>
            <a:ext cx="7314840" cy="3204360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4511110" y="7034545"/>
            <a:ext cx="82608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marR="0" rtl="0" algn="l">
              <a:lnSpc>
                <a:spcPct val="1501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/>
              <a:t>Anjina   Ayon   Raita</a:t>
            </a:r>
            <a:endParaRPr b="1" i="1" sz="3600" strike="noStrike">
              <a:solidFill>
                <a:srgbClr val="000000"/>
              </a:solidFill>
            </a:endParaRPr>
          </a:p>
        </p:txBody>
      </p:sp>
      <p:sp>
        <p:nvSpPr>
          <p:cNvPr id="23" name="Google Shape;23;p3"/>
          <p:cNvSpPr/>
          <p:nvPr/>
        </p:nvSpPr>
        <p:spPr>
          <a:xfrm flipH="1" rot="10800000">
            <a:off x="12344400" y="7200720"/>
            <a:ext cx="7314840" cy="3204360"/>
          </a:xfrm>
          <a:custGeom>
            <a:rect b="b" l="l" r="r" t="t"/>
            <a:pathLst>
              <a:path extrusionOk="0" h="3204754" w="7315200">
                <a:moveTo>
                  <a:pt x="0" y="3204754"/>
                </a:moveTo>
                <a:lnTo>
                  <a:pt x="7315200" y="3204754"/>
                </a:lnTo>
                <a:lnTo>
                  <a:pt x="7315200" y="0"/>
                </a:lnTo>
                <a:lnTo>
                  <a:pt x="0" y="0"/>
                </a:lnTo>
                <a:lnTo>
                  <a:pt x="0" y="3204754"/>
                </a:lnTo>
                <a:close/>
              </a:path>
            </a:pathLst>
          </a:custGeom>
          <a:blipFill rotWithShape="0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4254920" y="-455040"/>
            <a:ext cx="5040000" cy="4114440"/>
          </a:xfrm>
          <a:custGeom>
            <a:rect b="b" l="l" r="r" t="t"/>
            <a:pathLst>
              <a:path extrusionOk="0"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572760" y="6043680"/>
            <a:ext cx="2369520" cy="2300400"/>
          </a:xfrm>
          <a:custGeom>
            <a:rect b="b" l="l" r="r" t="t"/>
            <a:pathLst>
              <a:path extrusionOk="0"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1600200" y="4800600"/>
            <a:ext cx="14639400" cy="21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850" strike="noStrike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PREDICTOR</a:t>
            </a:r>
            <a:endParaRPr b="0" sz="138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3530160" y="2305800"/>
            <a:ext cx="1122732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680" strike="noStrike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SMOKER </a:t>
            </a:r>
            <a:endParaRPr b="0" sz="1668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/>
          <p:nvPr/>
        </p:nvSpPr>
        <p:spPr>
          <a:xfrm>
            <a:off x="3607313" y="614275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40">
                <a:latin typeface="DynaPuff"/>
                <a:ea typeface="DynaPuff"/>
                <a:cs typeface="DynaPuff"/>
                <a:sym typeface="DynaPuff"/>
              </a:rPr>
              <a:t>WorkFlow</a:t>
            </a:r>
            <a:endParaRPr b="0" sz="89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2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2"/>
          <p:cNvSpPr txBox="1"/>
          <p:nvPr/>
        </p:nvSpPr>
        <p:spPr>
          <a:xfrm>
            <a:off x="5156525" y="2351325"/>
            <a:ext cx="8036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/>
              <a:t>Model Building -WithOut SK-Learn</a:t>
            </a:r>
            <a:endParaRPr b="1" i="1" sz="3200"/>
          </a:p>
        </p:txBody>
      </p:sp>
      <p:pic>
        <p:nvPicPr>
          <p:cNvPr id="119" name="Google Shape;11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975975"/>
            <a:ext cx="6864350" cy="53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350" y="3929900"/>
            <a:ext cx="10729850" cy="53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/>
        </p:nvSpPr>
        <p:spPr>
          <a:xfrm>
            <a:off x="3607313" y="614275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40">
                <a:latin typeface="DynaPuff"/>
                <a:ea typeface="DynaPuff"/>
                <a:cs typeface="DynaPuff"/>
                <a:sym typeface="DynaPuff"/>
              </a:rPr>
              <a:t>WorkFlow</a:t>
            </a:r>
            <a:endParaRPr b="0" sz="89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3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5156525" y="2351325"/>
            <a:ext cx="8036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/>
              <a:t>Using Both Model To Predict</a:t>
            </a:r>
            <a:endParaRPr b="1" i="1" sz="3200"/>
          </a:p>
        </p:txBody>
      </p:sp>
      <p:pic>
        <p:nvPicPr>
          <p:cNvPr id="128" name="Google Shape;1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3359325"/>
            <a:ext cx="8147901" cy="67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0250" y="3359325"/>
            <a:ext cx="8036100" cy="677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3551513" y="287300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40">
                <a:latin typeface="DynaPuff"/>
                <a:ea typeface="DynaPuff"/>
                <a:cs typeface="DynaPuff"/>
                <a:sym typeface="DynaPuff"/>
              </a:rPr>
              <a:t>Graphs Comparison</a:t>
            </a:r>
            <a:endParaRPr b="0" sz="89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4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25" y="2702125"/>
            <a:ext cx="5544475" cy="3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0150" y="2702125"/>
            <a:ext cx="5276400" cy="38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25" y="6469825"/>
            <a:ext cx="5544475" cy="3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5500" y="2702126"/>
            <a:ext cx="5664650" cy="38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5500" y="6519300"/>
            <a:ext cx="5664650" cy="37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40150" y="6519300"/>
            <a:ext cx="5276400" cy="37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/>
          <p:nvPr/>
        </p:nvSpPr>
        <p:spPr>
          <a:xfrm>
            <a:off x="3570113" y="1422025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940">
                <a:solidFill>
                  <a:schemeClr val="dk1"/>
                </a:solidFill>
                <a:latin typeface="DynaPuff"/>
                <a:ea typeface="DynaPuff"/>
                <a:cs typeface="DynaPuff"/>
                <a:sym typeface="DynaPuff"/>
              </a:rPr>
              <a:t>Graphs Comparison</a:t>
            </a:r>
            <a:endParaRPr sz="894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940"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147" name="Google Shape;147;p15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25" y="6469825"/>
            <a:ext cx="5611200" cy="3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225" y="6519300"/>
            <a:ext cx="5783125" cy="37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25350" y="6494575"/>
            <a:ext cx="5091200" cy="37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025" y="2702125"/>
            <a:ext cx="5611200" cy="3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2225" y="2702125"/>
            <a:ext cx="5967475" cy="38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09700" y="2702125"/>
            <a:ext cx="4906850" cy="38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/>
          <p:nvPr/>
        </p:nvSpPr>
        <p:spPr>
          <a:xfrm>
            <a:off x="3458513" y="1422025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940">
                <a:solidFill>
                  <a:schemeClr val="dk1"/>
                </a:solidFill>
                <a:latin typeface="DynaPuff"/>
                <a:ea typeface="DynaPuff"/>
                <a:cs typeface="DynaPuff"/>
                <a:sym typeface="DynaPuff"/>
              </a:rPr>
              <a:t>Graphs Comparison</a:t>
            </a:r>
            <a:endParaRPr sz="894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940"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159" name="Google Shape;159;p16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25" y="2726875"/>
            <a:ext cx="5783125" cy="3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3850" y="2750575"/>
            <a:ext cx="5459875" cy="37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3725" y="2750575"/>
            <a:ext cx="5252826" cy="37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025" y="6494575"/>
            <a:ext cx="5783125" cy="37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4150" y="6543000"/>
            <a:ext cx="5459875" cy="36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63725" y="6468800"/>
            <a:ext cx="5252826" cy="3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/>
          <p:nvPr/>
        </p:nvSpPr>
        <p:spPr>
          <a:xfrm>
            <a:off x="3607313" y="1477850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940">
                <a:solidFill>
                  <a:schemeClr val="dk1"/>
                </a:solidFill>
                <a:latin typeface="DynaPuff"/>
                <a:ea typeface="DynaPuff"/>
                <a:cs typeface="DynaPuff"/>
                <a:sym typeface="DynaPuff"/>
              </a:rPr>
              <a:t>Graphs Comparison</a:t>
            </a:r>
            <a:endParaRPr sz="894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940"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171" name="Google Shape;171;p17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25" y="6469825"/>
            <a:ext cx="5611200" cy="3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225" y="6519300"/>
            <a:ext cx="5783125" cy="37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25350" y="6394400"/>
            <a:ext cx="5091200" cy="38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025" y="2593100"/>
            <a:ext cx="5934450" cy="39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5475" y="2635250"/>
            <a:ext cx="5459875" cy="39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25350" y="2651425"/>
            <a:ext cx="5091200" cy="38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3365504" y="2166125"/>
            <a:ext cx="139569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40">
                <a:solidFill>
                  <a:schemeClr val="dk1"/>
                </a:solidFill>
                <a:latin typeface="DynaPuff"/>
                <a:ea typeface="DynaPuff"/>
                <a:cs typeface="DynaPuff"/>
                <a:sym typeface="DynaPuff"/>
              </a:rPr>
              <a:t>Resources &amp; Demo</a:t>
            </a:r>
            <a:endParaRPr sz="8940">
              <a:latin typeface="DynaPuff"/>
              <a:ea typeface="DynaPuff"/>
              <a:cs typeface="DynaPuff"/>
              <a:sym typeface="DynaPuff"/>
            </a:endParaRPr>
          </a:p>
        </p:txBody>
      </p:sp>
      <p:sp>
        <p:nvSpPr>
          <p:cNvPr id="183" name="Google Shape;183;p18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1436075" y="3597650"/>
            <a:ext cx="14993400" cy="45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700"/>
              <a:t>GitHub :-</a:t>
            </a:r>
            <a:r>
              <a:rPr b="1" i="1" lang="en-US" sz="3100"/>
              <a:t> </a:t>
            </a:r>
            <a:r>
              <a:rPr b="1" i="1" lang="en-US" sz="600"/>
              <a:t> </a:t>
            </a:r>
            <a:r>
              <a:rPr b="1" i="1" lang="en-US" sz="3600" u="sng">
                <a:solidFill>
                  <a:schemeClr val="hlink"/>
                </a:solidFill>
                <a:hlinkClick r:id="rId4"/>
              </a:rPr>
              <a:t>Smoker-Perdictor</a:t>
            </a:r>
            <a:r>
              <a:rPr b="1" i="1" lang="en-US" sz="3600"/>
              <a:t> (Presentation Slide, Report &amp; Code)</a:t>
            </a:r>
            <a:endParaRPr b="1" i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/>
              <a:t>Live Project : </a:t>
            </a:r>
            <a:r>
              <a:rPr b="1" i="1" lang="en-US" sz="3600" u="sng">
                <a:solidFill>
                  <a:schemeClr val="hlink"/>
                </a:solidFill>
                <a:hlinkClick r:id="rId5"/>
              </a:rPr>
              <a:t>Click Here</a:t>
            </a:r>
            <a:endParaRPr b="1" i="1"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/>
          <p:nvPr/>
        </p:nvSpPr>
        <p:spPr>
          <a:xfrm>
            <a:off x="5073840" y="3975840"/>
            <a:ext cx="8687880" cy="339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720" strike="noStrike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THANK YOU</a:t>
            </a:r>
            <a:endParaRPr b="0" sz="1672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9"/>
          <p:cNvSpPr/>
          <p:nvPr/>
        </p:nvSpPr>
        <p:spPr>
          <a:xfrm flipH="1">
            <a:off x="-92520" y="0"/>
            <a:ext cx="7314840" cy="3204360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9"/>
          <p:cNvSpPr/>
          <p:nvPr/>
        </p:nvSpPr>
        <p:spPr>
          <a:xfrm flipH="1" rot="10800000">
            <a:off x="11578680" y="7200720"/>
            <a:ext cx="7314840" cy="3204360"/>
          </a:xfrm>
          <a:custGeom>
            <a:rect b="b" l="l" r="r" t="t"/>
            <a:pathLst>
              <a:path extrusionOk="0" h="3204754" w="7315200">
                <a:moveTo>
                  <a:pt x="0" y="3204754"/>
                </a:moveTo>
                <a:lnTo>
                  <a:pt x="7315200" y="3204754"/>
                </a:lnTo>
                <a:lnTo>
                  <a:pt x="7315200" y="0"/>
                </a:lnTo>
                <a:lnTo>
                  <a:pt x="0" y="0"/>
                </a:lnTo>
                <a:lnTo>
                  <a:pt x="0" y="3204754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-664200" y="6677640"/>
            <a:ext cx="6102720" cy="4114440"/>
          </a:xfrm>
          <a:custGeom>
            <a:rect b="b" l="l" r="r" t="t"/>
            <a:pathLst>
              <a:path extrusionOk="0" h="4114800" w="6103108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/>
          <p:nvPr/>
        </p:nvSpPr>
        <p:spPr>
          <a:xfrm rot="10800000">
            <a:off x="12184920" y="-1029240"/>
            <a:ext cx="6102720" cy="4114440"/>
          </a:xfrm>
          <a:custGeom>
            <a:rect b="b" l="l" r="r" t="t"/>
            <a:pathLst>
              <a:path extrusionOk="0"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 rotWithShape="0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14254920" y="-455040"/>
            <a:ext cx="5040000" cy="4114440"/>
          </a:xfrm>
          <a:custGeom>
            <a:rect b="b" l="l" r="r" t="t"/>
            <a:pathLst>
              <a:path extrusionOk="0"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572760" y="6043680"/>
            <a:ext cx="2369520" cy="2300400"/>
          </a:xfrm>
          <a:custGeom>
            <a:rect b="b" l="l" r="r" t="t"/>
            <a:pathLst>
              <a:path extrusionOk="0"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 rot="10800000">
            <a:off x="12337200" y="-876600"/>
            <a:ext cx="6102720" cy="4114440"/>
          </a:xfrm>
          <a:custGeom>
            <a:rect b="b" l="l" r="r" t="t"/>
            <a:pathLst>
              <a:path extrusionOk="0"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14407200" y="-302760"/>
            <a:ext cx="5040000" cy="4114440"/>
          </a:xfrm>
          <a:custGeom>
            <a:rect b="b" l="l" r="r" t="t"/>
            <a:pathLst>
              <a:path extrusionOk="0"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-826560" y="6747840"/>
            <a:ext cx="6102720" cy="4114440"/>
          </a:xfrm>
          <a:custGeom>
            <a:rect b="b" l="l" r="r" t="t"/>
            <a:pathLst>
              <a:path extrusionOk="0" h="4114800" w="6103108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410040" y="6113880"/>
            <a:ext cx="2369520" cy="2300400"/>
          </a:xfrm>
          <a:custGeom>
            <a:rect b="b" l="l" r="r" t="t"/>
            <a:pathLst>
              <a:path extrusionOk="0"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2088360" y="738720"/>
            <a:ext cx="14111280" cy="8809200"/>
          </a:xfrm>
          <a:custGeom>
            <a:rect b="b" l="l" r="r" t="t"/>
            <a:pathLst>
              <a:path extrusionOk="0" h="8809462" w="14111580">
                <a:moveTo>
                  <a:pt x="0" y="0"/>
                </a:moveTo>
                <a:lnTo>
                  <a:pt x="14111580" y="0"/>
                </a:lnTo>
                <a:lnTo>
                  <a:pt x="14111580" y="8809462"/>
                </a:lnTo>
                <a:lnTo>
                  <a:pt x="0" y="8809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3597840" y="3429000"/>
            <a:ext cx="11091600" cy="4801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Smoker Predictor project is a machine learning-powered solution designed to assess the likelihood of an individual being a smoker based on a comprehensive set of health, lifestyle, and demographic parameters. Using a dataset with 25 unique features, the project classifies individuals as smokers or non-smokers by building two prediction models: one utilizing sklearn’s multivariate linear regression and another custom-built from scratch.</a:t>
            </a:r>
            <a:endParaRPr b="0" sz="29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4924800" y="2467800"/>
            <a:ext cx="8438400" cy="70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0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340" strike="noStrike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INTRODUCTION</a:t>
            </a:r>
            <a:endParaRPr b="0" sz="63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3551513" y="1321175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440" strike="noStrike">
                <a:solidFill>
                  <a:srgbClr val="000000"/>
                </a:solidFill>
                <a:latin typeface="DynaPuff"/>
                <a:ea typeface="DynaPuff"/>
                <a:cs typeface="DynaPuff"/>
                <a:sym typeface="DynaPuff"/>
              </a:rPr>
              <a:t>WE USED</a:t>
            </a:r>
            <a:endParaRPr b="0" sz="74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/>
          <p:nvPr/>
        </p:nvSpPr>
        <p:spPr>
          <a:xfrm>
            <a:off x="911500" y="1972675"/>
            <a:ext cx="16165200" cy="7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725" y="3032988"/>
            <a:ext cx="2895599" cy="24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450" y="32003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6775" y="3276750"/>
            <a:ext cx="2998400" cy="19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63550" y="3276738"/>
            <a:ext cx="3927001" cy="221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3625" y="8099350"/>
            <a:ext cx="2007900" cy="18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06175" y="7483056"/>
            <a:ext cx="5283026" cy="305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6076" y="8243700"/>
            <a:ext cx="3089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25675" y="8176925"/>
            <a:ext cx="1823025" cy="18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30663" y="8296488"/>
            <a:ext cx="31908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14523" y="4822300"/>
            <a:ext cx="4559176" cy="34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3551513" y="1321175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40">
                <a:latin typeface="DynaPuff"/>
                <a:ea typeface="DynaPuff"/>
                <a:cs typeface="DynaPuff"/>
                <a:sym typeface="DynaPuff"/>
              </a:rPr>
              <a:t>DATASET</a:t>
            </a:r>
            <a:endParaRPr b="0" sz="89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1700" y="3126400"/>
            <a:ext cx="6082901" cy="65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 txBox="1"/>
          <p:nvPr/>
        </p:nvSpPr>
        <p:spPr>
          <a:xfrm>
            <a:off x="394500" y="4192925"/>
            <a:ext cx="11347200" cy="50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US" sz="3500">
                <a:solidFill>
                  <a:schemeClr val="dk1"/>
                </a:solidFill>
              </a:rPr>
              <a:t>Dataset Overview</a:t>
            </a:r>
            <a:endParaRPr b="1" i="1"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3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b="1" i="1" lang="en-US" sz="3300">
                <a:solidFill>
                  <a:schemeClr val="dk1"/>
                </a:solidFill>
              </a:rPr>
              <a:t>Total Samples</a:t>
            </a:r>
            <a:r>
              <a:rPr i="1" lang="en-US" sz="3300">
                <a:solidFill>
                  <a:schemeClr val="dk1"/>
                </a:solidFill>
              </a:rPr>
              <a:t>: 55,691 data samples</a:t>
            </a:r>
            <a:endParaRPr i="1" sz="3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b="1" i="1" lang="en-US" sz="3300">
                <a:solidFill>
                  <a:schemeClr val="dk1"/>
                </a:solidFill>
              </a:rPr>
              <a:t>Key Features</a:t>
            </a:r>
            <a:r>
              <a:rPr i="1" lang="en-US" sz="3300">
                <a:solidFill>
                  <a:schemeClr val="dk1"/>
                </a:solidFill>
              </a:rPr>
              <a:t>: 27 features, including demographic, health, and clinical data</a:t>
            </a:r>
            <a:endParaRPr i="1" sz="3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b="1" i="1" lang="en-US" sz="3300">
                <a:solidFill>
                  <a:schemeClr val="dk1"/>
                </a:solidFill>
              </a:rPr>
              <a:t>Objective</a:t>
            </a:r>
            <a:r>
              <a:rPr i="1" lang="en-US" sz="3300">
                <a:solidFill>
                  <a:schemeClr val="dk1"/>
                </a:solidFill>
              </a:rPr>
              <a:t>: Explore the relationship between smoking and various health indicators</a:t>
            </a:r>
            <a:endParaRPr i="1"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/>
          <p:nvPr/>
        </p:nvSpPr>
        <p:spPr>
          <a:xfrm>
            <a:off x="3551513" y="744500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40">
                <a:latin typeface="DynaPuff"/>
                <a:ea typeface="DynaPuff"/>
                <a:cs typeface="DynaPuff"/>
                <a:sym typeface="DynaPuff"/>
              </a:rPr>
              <a:t>DATASET</a:t>
            </a:r>
            <a:endParaRPr b="0" sz="89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1700" y="3126400"/>
            <a:ext cx="6082901" cy="65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1268700" y="2596238"/>
            <a:ext cx="10473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900"/>
              <a:t>Dataset Features</a:t>
            </a:r>
            <a:endParaRPr b="1" i="1" sz="3900"/>
          </a:p>
        </p:txBody>
      </p:sp>
      <p:sp>
        <p:nvSpPr>
          <p:cNvPr id="72" name="Google Shape;72;p7"/>
          <p:cNvSpPr txBox="1"/>
          <p:nvPr/>
        </p:nvSpPr>
        <p:spPr>
          <a:xfrm>
            <a:off x="375750" y="4323150"/>
            <a:ext cx="2976300" cy="5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3100">
                <a:solidFill>
                  <a:schemeClr val="dk1"/>
                </a:solidFill>
              </a:rPr>
              <a:t>Demographic Data</a:t>
            </a:r>
            <a:r>
              <a:rPr i="1" lang="en-US" sz="3100">
                <a:solidFill>
                  <a:schemeClr val="dk1"/>
                </a:solidFill>
              </a:rPr>
              <a:t>:</a:t>
            </a:r>
            <a:endParaRPr i="1" sz="3100">
              <a:solidFill>
                <a:schemeClr val="dk1"/>
              </a:solidFill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i="1" lang="en-US" sz="3100">
                <a:solidFill>
                  <a:schemeClr val="dk1"/>
                </a:solidFill>
              </a:rPr>
              <a:t>Gender</a:t>
            </a:r>
            <a:endParaRPr i="1" sz="3100">
              <a:solidFill>
                <a:schemeClr val="dk1"/>
              </a:solidFill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i="1" lang="en-US" sz="3100">
                <a:solidFill>
                  <a:schemeClr val="dk1"/>
                </a:solidFill>
              </a:rPr>
              <a:t>Age</a:t>
            </a:r>
            <a:endParaRPr i="1" sz="3100">
              <a:solidFill>
                <a:schemeClr val="dk1"/>
              </a:solidFill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i="1" lang="en-US" sz="3100">
                <a:solidFill>
                  <a:schemeClr val="dk1"/>
                </a:solidFill>
              </a:rPr>
              <a:t>Height (cm)</a:t>
            </a:r>
            <a:endParaRPr i="1" sz="3100">
              <a:solidFill>
                <a:schemeClr val="dk1"/>
              </a:solidFill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i="1" lang="en-US" sz="3100">
                <a:solidFill>
                  <a:schemeClr val="dk1"/>
                </a:solidFill>
              </a:rPr>
              <a:t>Weight (kg)</a:t>
            </a:r>
            <a:endParaRPr i="1" sz="3100">
              <a:solidFill>
                <a:schemeClr val="dk1"/>
              </a:solidFill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i="1" lang="en-US" sz="3100">
                <a:solidFill>
                  <a:schemeClr val="dk1"/>
                </a:solidFill>
              </a:rPr>
              <a:t>Waist(cm)</a:t>
            </a:r>
            <a:endParaRPr i="1" sz="3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3800"/>
          </a:p>
        </p:txBody>
      </p:sp>
      <p:sp>
        <p:nvSpPr>
          <p:cNvPr id="73" name="Google Shape;73;p7"/>
          <p:cNvSpPr txBox="1"/>
          <p:nvPr/>
        </p:nvSpPr>
        <p:spPr>
          <a:xfrm>
            <a:off x="3426475" y="4217675"/>
            <a:ext cx="5511300" cy="51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200">
                <a:solidFill>
                  <a:schemeClr val="dk1"/>
                </a:solidFill>
              </a:rPr>
              <a:t>Health Indicators</a:t>
            </a:r>
            <a:r>
              <a:rPr i="1" lang="en-US" sz="2200">
                <a:solidFill>
                  <a:schemeClr val="dk1"/>
                </a:solidFill>
              </a:rPr>
              <a:t>:</a:t>
            </a:r>
            <a:endParaRPr i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i="1" lang="en-US" sz="2200">
                <a:solidFill>
                  <a:schemeClr val="dk1"/>
                </a:solidFill>
              </a:rPr>
              <a:t>Eyesight (left &amp; right)</a:t>
            </a:r>
            <a:endParaRPr i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i="1" lang="en-US" sz="2200">
                <a:solidFill>
                  <a:schemeClr val="dk1"/>
                </a:solidFill>
              </a:rPr>
              <a:t>Hearing (left &amp; right)</a:t>
            </a:r>
            <a:endParaRPr i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i="1" lang="en-US" sz="2200">
                <a:solidFill>
                  <a:schemeClr val="dk1"/>
                </a:solidFill>
              </a:rPr>
              <a:t>Systolic &amp; Diastolic Blood Pressure (relaxation)</a:t>
            </a:r>
            <a:endParaRPr i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i="1" lang="en-US" sz="2200">
                <a:solidFill>
                  <a:schemeClr val="dk1"/>
                </a:solidFill>
              </a:rPr>
              <a:t>Fasting blood sugar levels</a:t>
            </a:r>
            <a:endParaRPr i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i="1" lang="en-US" sz="2200">
                <a:solidFill>
                  <a:schemeClr val="dk1"/>
                </a:solidFill>
              </a:rPr>
              <a:t>Cholesterol, Triglycerides, HDL, LDL levels</a:t>
            </a:r>
            <a:endParaRPr i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i="1" lang="en-US" sz="2200">
                <a:solidFill>
                  <a:schemeClr val="dk1"/>
                </a:solidFill>
              </a:rPr>
              <a:t>Hemoglobin levels</a:t>
            </a:r>
            <a:endParaRPr i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i="1" lang="en-US" sz="2200">
                <a:solidFill>
                  <a:schemeClr val="dk1"/>
                </a:solidFill>
              </a:rPr>
              <a:t>Urine protein levels</a:t>
            </a:r>
            <a:endParaRPr i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i="1" lang="en-US" sz="2200">
                <a:solidFill>
                  <a:schemeClr val="dk1"/>
                </a:solidFill>
              </a:rPr>
              <a:t>Serum creatinine levels</a:t>
            </a:r>
            <a:endParaRPr i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900"/>
          </a:p>
        </p:txBody>
      </p:sp>
      <p:sp>
        <p:nvSpPr>
          <p:cNvPr id="74" name="Google Shape;74;p7"/>
          <p:cNvSpPr txBox="1"/>
          <p:nvPr/>
        </p:nvSpPr>
        <p:spPr>
          <a:xfrm>
            <a:off x="8597925" y="4323150"/>
            <a:ext cx="3664500" cy="55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300">
                <a:solidFill>
                  <a:schemeClr val="dk1"/>
                </a:solidFill>
              </a:rPr>
              <a:t>Liver and Kidney Function</a:t>
            </a:r>
            <a:r>
              <a:rPr i="1" lang="en-US" sz="2300">
                <a:solidFill>
                  <a:schemeClr val="dk1"/>
                </a:solidFill>
              </a:rPr>
              <a:t>:</a:t>
            </a:r>
            <a:endParaRPr i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i="1" lang="en-US" sz="2300">
                <a:solidFill>
                  <a:schemeClr val="dk1"/>
                </a:solidFill>
              </a:rPr>
              <a:t>AST (Aspartate Aminotransferase)</a:t>
            </a:r>
            <a:endParaRPr i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i="1" lang="en-US" sz="2300">
                <a:solidFill>
                  <a:schemeClr val="dk1"/>
                </a:solidFill>
              </a:rPr>
              <a:t>ALT (Alanine Aminotransferase)</a:t>
            </a:r>
            <a:endParaRPr i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i="1" lang="en-US" sz="2300">
                <a:solidFill>
                  <a:schemeClr val="dk1"/>
                </a:solidFill>
              </a:rPr>
              <a:t>GTP (Gamma-Glutamyl Transferase)</a:t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300">
                <a:solidFill>
                  <a:schemeClr val="dk1"/>
                </a:solidFill>
              </a:rPr>
              <a:t>Dental Health</a:t>
            </a:r>
            <a:r>
              <a:rPr i="1" lang="en-US" sz="2300">
                <a:solidFill>
                  <a:schemeClr val="dk1"/>
                </a:solidFill>
              </a:rPr>
              <a:t>:</a:t>
            </a:r>
            <a:endParaRPr i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i="1" lang="en-US" sz="2300">
                <a:solidFill>
                  <a:schemeClr val="dk1"/>
                </a:solidFill>
              </a:rPr>
              <a:t>Oral health (presence of dental caries)</a:t>
            </a:r>
            <a:endParaRPr i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i="1" lang="en-US" sz="2300">
                <a:solidFill>
                  <a:schemeClr val="dk1"/>
                </a:solidFill>
              </a:rPr>
              <a:t>Tartar</a:t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/>
          <p:nvPr/>
        </p:nvSpPr>
        <p:spPr>
          <a:xfrm>
            <a:off x="3551513" y="1321175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40">
                <a:latin typeface="DynaPuff"/>
                <a:ea typeface="DynaPuff"/>
                <a:cs typeface="DynaPuff"/>
                <a:sym typeface="DynaPuff"/>
              </a:rPr>
              <a:t>DATASET</a:t>
            </a:r>
            <a:endParaRPr b="0" sz="89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1700" y="3126400"/>
            <a:ext cx="6082901" cy="65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/>
          <p:nvPr/>
        </p:nvSpPr>
        <p:spPr>
          <a:xfrm>
            <a:off x="673400" y="4081325"/>
            <a:ext cx="10733400" cy="56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3300">
                <a:solidFill>
                  <a:schemeClr val="dk1"/>
                </a:solidFill>
              </a:rPr>
              <a:t>Smoking as the Target Feature</a:t>
            </a:r>
            <a:endParaRPr b="1" i="1" sz="3300">
              <a:solidFill>
                <a:schemeClr val="dk1"/>
              </a:solidFill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b="1" i="1" lang="en-US" sz="3100">
                <a:solidFill>
                  <a:schemeClr val="dk1"/>
                </a:solidFill>
              </a:rPr>
              <a:t>Focus</a:t>
            </a:r>
            <a:r>
              <a:rPr i="1" lang="en-US" sz="3100">
                <a:solidFill>
                  <a:schemeClr val="dk1"/>
                </a:solidFill>
              </a:rPr>
              <a:t>: Investigate how smoking correlates with other health variables</a:t>
            </a:r>
            <a:endParaRPr i="1" sz="3100">
              <a:solidFill>
                <a:schemeClr val="dk1"/>
              </a:solidFill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b="1" i="1" lang="en-US" sz="3100">
                <a:solidFill>
                  <a:schemeClr val="dk1"/>
                </a:solidFill>
              </a:rPr>
              <a:t>Potential Insights</a:t>
            </a:r>
            <a:r>
              <a:rPr i="1" lang="en-US" sz="3100">
                <a:solidFill>
                  <a:schemeClr val="dk1"/>
                </a:solidFill>
              </a:rPr>
              <a:t>:</a:t>
            </a:r>
            <a:endParaRPr i="1" sz="3100">
              <a:solidFill>
                <a:schemeClr val="dk1"/>
              </a:solidFill>
            </a:endParaRPr>
          </a:p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i="1" lang="en-US" sz="3100">
                <a:solidFill>
                  <a:schemeClr val="dk1"/>
                </a:solidFill>
              </a:rPr>
              <a:t>Impact on blood pressure (systolic/diastolic)</a:t>
            </a:r>
            <a:endParaRPr i="1" sz="3100">
              <a:solidFill>
                <a:schemeClr val="dk1"/>
              </a:solidFill>
            </a:endParaRPr>
          </a:p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i="1" lang="en-US" sz="3100">
                <a:solidFill>
                  <a:schemeClr val="dk1"/>
                </a:solidFill>
              </a:rPr>
              <a:t>Relationship with cholesterol, triglycerides, and lipid profile (HDL, LDL)</a:t>
            </a:r>
            <a:endParaRPr i="1" sz="3100">
              <a:solidFill>
                <a:schemeClr val="dk1"/>
              </a:solidFill>
            </a:endParaRPr>
          </a:p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i="1" lang="en-US" sz="3100">
                <a:solidFill>
                  <a:schemeClr val="dk1"/>
                </a:solidFill>
              </a:rPr>
              <a:t>Effects on liver enzymes (AST, ALT, GTP)</a:t>
            </a:r>
            <a:endParaRPr i="1" sz="3100">
              <a:solidFill>
                <a:schemeClr val="dk1"/>
              </a:solidFill>
            </a:endParaRPr>
          </a:p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i="1" lang="en-US" sz="3100">
                <a:solidFill>
                  <a:schemeClr val="dk1"/>
                </a:solidFill>
              </a:rPr>
              <a:t>Influence on kidney function (serum creatinine)</a:t>
            </a:r>
            <a:endParaRPr i="1" sz="3100">
              <a:solidFill>
                <a:schemeClr val="dk1"/>
              </a:solidFill>
            </a:endParaRPr>
          </a:p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i="1" lang="en-US" sz="3100">
                <a:solidFill>
                  <a:schemeClr val="dk1"/>
                </a:solidFill>
              </a:rPr>
              <a:t>Association with oral health (dental caries, tartar)</a:t>
            </a:r>
            <a:endParaRPr i="1" sz="3100">
              <a:solidFill>
                <a:schemeClr val="dk1"/>
              </a:solidFill>
            </a:endParaRPr>
          </a:p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i="1" lang="en-US" sz="3100">
                <a:solidFill>
                  <a:schemeClr val="dk1"/>
                </a:solidFill>
              </a:rPr>
              <a:t>Connection to physical parameters like weight, height, waist size</a:t>
            </a:r>
            <a:endParaRPr i="1"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3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3632763" y="243200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40">
                <a:latin typeface="DynaPuff"/>
                <a:ea typeface="DynaPuff"/>
                <a:cs typeface="DynaPuff"/>
                <a:sym typeface="DynaPuff"/>
              </a:rPr>
              <a:t>WorkFlow</a:t>
            </a:r>
            <a:endParaRPr b="0" sz="89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9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1268675" y="2630350"/>
            <a:ext cx="12072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" name="Google Shape;90;p9"/>
          <p:cNvSpPr txBox="1"/>
          <p:nvPr/>
        </p:nvSpPr>
        <p:spPr>
          <a:xfrm>
            <a:off x="1744575" y="1166088"/>
            <a:ext cx="141750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/>
              <a:t>User Input</a:t>
            </a:r>
            <a:endParaRPr b="1" i="1" sz="4000"/>
          </a:p>
        </p:txBody>
      </p:sp>
      <p:pic>
        <p:nvPicPr>
          <p:cNvPr id="91" name="Google Shape;9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75" y="2773575"/>
            <a:ext cx="7853800" cy="39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8250" y="2708475"/>
            <a:ext cx="8333249" cy="408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2750" y="6921725"/>
            <a:ext cx="7050226" cy="325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4221188" y="911925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40">
                <a:latin typeface="DynaPuff"/>
                <a:ea typeface="DynaPuff"/>
                <a:cs typeface="DynaPuff"/>
                <a:sym typeface="DynaPuff"/>
              </a:rPr>
              <a:t>WorkFlow</a:t>
            </a:r>
            <a:endParaRPr b="0" sz="89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0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75" y="4183375"/>
            <a:ext cx="8240724" cy="5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4800" y="4214470"/>
            <a:ext cx="8631427" cy="534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0"/>
          <p:cNvSpPr txBox="1"/>
          <p:nvPr/>
        </p:nvSpPr>
        <p:spPr>
          <a:xfrm>
            <a:off x="4890800" y="2741950"/>
            <a:ext cx="90594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/>
              <a:t>Model’s Output</a:t>
            </a:r>
            <a:endParaRPr b="1" i="1"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D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/>
          <p:nvPr/>
        </p:nvSpPr>
        <p:spPr>
          <a:xfrm>
            <a:off x="3607313" y="614275"/>
            <a:ext cx="10398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40">
                <a:latin typeface="DynaPuff"/>
                <a:ea typeface="DynaPuff"/>
                <a:cs typeface="DynaPuff"/>
                <a:sym typeface="DynaPuff"/>
              </a:rPr>
              <a:t>WorkFlow</a:t>
            </a:r>
            <a:endParaRPr b="0" sz="894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1"/>
          <p:cNvSpPr/>
          <p:nvPr/>
        </p:nvSpPr>
        <p:spPr>
          <a:xfrm flipH="1">
            <a:off x="-2724960" y="-673635"/>
            <a:ext cx="7315200" cy="3204754"/>
          </a:xfrm>
          <a:custGeom>
            <a:rect b="b" l="l" r="r" t="t"/>
            <a:pathLst>
              <a:path extrusionOk="0" h="3204754" w="7315200">
                <a:moveTo>
                  <a:pt x="7315200" y="0"/>
                </a:moveTo>
                <a:lnTo>
                  <a:pt x="0" y="0"/>
                </a:lnTo>
                <a:lnTo>
                  <a:pt x="0" y="3204754"/>
                </a:lnTo>
                <a:lnTo>
                  <a:pt x="7315200" y="3204754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100000" r="10000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1"/>
          <p:cNvSpPr txBox="1"/>
          <p:nvPr/>
        </p:nvSpPr>
        <p:spPr>
          <a:xfrm>
            <a:off x="5156525" y="2351325"/>
            <a:ext cx="8036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/>
              <a:t>Model Building -With SK-Learn</a:t>
            </a:r>
            <a:endParaRPr b="1" i="1" sz="3200"/>
          </a:p>
        </p:txBody>
      </p:sp>
      <p:pic>
        <p:nvPicPr>
          <p:cNvPr id="110" name="Google Shape;11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25" y="4006900"/>
            <a:ext cx="7137297" cy="53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9322" y="3975963"/>
            <a:ext cx="10619077" cy="536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